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3" r:id="rId8"/>
    <p:sldId id="264" r:id="rId9"/>
    <p:sldId id="265" r:id="rId10"/>
    <p:sldId id="266"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87169"/>
  </p:normalViewPr>
  <p:slideViewPr>
    <p:cSldViewPr snapToGrid="0" snapToObjects="1">
      <p:cViewPr varScale="1">
        <p:scale>
          <a:sx n="132" d="100"/>
          <a:sy n="132" d="100"/>
        </p:scale>
        <p:origin x="192"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A696-83EA-5840-967B-AF6FCC4E9F1B}" type="datetimeFigureOut">
              <a:rPr lang="en-US" smtClean="0"/>
              <a:t>2/25/18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EFAE0-F889-0D49-886A-84D5179F7433}" type="slidenum">
              <a:rPr lang="en-US" smtClean="0"/>
              <a:t>‹#›</a:t>
            </a:fld>
            <a:endParaRPr lang="en-US"/>
          </a:p>
        </p:txBody>
      </p:sp>
    </p:spTree>
    <p:extLst>
      <p:ext uri="{BB962C8B-B14F-4D97-AF65-F5344CB8AC3E}">
        <p14:creationId xmlns:p14="http://schemas.microsoft.com/office/powerpoint/2010/main" val="10187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artifact sizes keep growing as the application functionality evolves</a:t>
            </a:r>
          </a:p>
          <a:p>
            <a:pPr marL="171450" indent="-171450">
              <a:buFont typeface="Arial" panose="020B0604020202020204" pitchFamily="34" charset="0"/>
              <a:buChar char="•"/>
            </a:pPr>
            <a:r>
              <a:rPr lang="en-US" dirty="0"/>
              <a:t>Every node in a deployment topology would ideally have to be of the same computation power</a:t>
            </a:r>
          </a:p>
          <a:p>
            <a:pPr marL="171450" indent="-171450">
              <a:buFont typeface="Arial" panose="020B0604020202020204" pitchFamily="34" charset="0"/>
              <a:buChar char="•"/>
            </a:pPr>
            <a:r>
              <a:rPr lang="en-US" dirty="0"/>
              <a:t>Deployment rollback would ideally bring the complete application back to the previous best known state</a:t>
            </a:r>
          </a:p>
          <a:p>
            <a:pPr marL="171450" indent="-171450">
              <a:buFont typeface="Arial" panose="020B0604020202020204" pitchFamily="34" charset="0"/>
              <a:buChar char="•"/>
            </a:pPr>
            <a:r>
              <a:rPr lang="en-US" dirty="0"/>
              <a:t>Any small change in the application would have undergo the complete lifecycle of all the quality checks and deployment across.</a:t>
            </a:r>
          </a:p>
          <a:p>
            <a:pPr marL="171450" indent="-171450">
              <a:buFont typeface="Arial" panose="020B0604020202020204" pitchFamily="34" charset="0"/>
              <a:buChar char="•"/>
            </a:pPr>
            <a:r>
              <a:rPr lang="en-US" dirty="0"/>
              <a:t>The other big challenge would be is session stickiness. (Session stickiness is the concept is re-routing a request back to the same node in a cluster served every time). </a:t>
            </a:r>
          </a:p>
          <a:p>
            <a:pPr marL="171450" indent="-171450">
              <a:buFont typeface="Arial" panose="020B0604020202020204" pitchFamily="34" charset="0"/>
              <a:buChar char="•"/>
            </a:pPr>
            <a:r>
              <a:rPr lang="en-US" dirty="0"/>
              <a:t>The only option left to scale the application would be in terms of infrastructure in terms of computation or slicing the application into modules.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3</a:t>
            </a:fld>
            <a:endParaRPr lang="en-US"/>
          </a:p>
        </p:txBody>
      </p:sp>
    </p:spTree>
    <p:extLst>
      <p:ext uri="{BB962C8B-B14F-4D97-AF65-F5344CB8AC3E}">
        <p14:creationId xmlns:p14="http://schemas.microsoft.com/office/powerpoint/2010/main" val="1089311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2/25/18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pring.io/projects/spring-clou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13F-45F5-444E-B1C4-3D456E15AB83}"/>
              </a:ext>
            </a:extLst>
          </p:cNvPr>
          <p:cNvSpPr>
            <a:spLocks noGrp="1"/>
          </p:cNvSpPr>
          <p:nvPr>
            <p:ph type="ctrTitle"/>
          </p:nvPr>
        </p:nvSpPr>
        <p:spPr/>
        <p:txBody>
          <a:bodyPr/>
          <a:lstStyle/>
          <a:p>
            <a:r>
              <a:rPr lang="en-US" dirty="0"/>
              <a:t>Let’s </a:t>
            </a:r>
            <a:r>
              <a:rPr lang="en-US" dirty="0" err="1"/>
              <a:t>Microservices</a:t>
            </a:r>
            <a:endParaRPr lang="en-US" dirty="0"/>
          </a:p>
        </p:txBody>
      </p:sp>
      <p:sp>
        <p:nvSpPr>
          <p:cNvPr id="3" name="Subtitle 2">
            <a:extLst>
              <a:ext uri="{FF2B5EF4-FFF2-40B4-BE49-F238E27FC236}">
                <a16:creationId xmlns:a16="http://schemas.microsoft.com/office/drawing/2014/main" id="{1C1FC312-8582-D24A-B6DE-10F62A4C2F30}"/>
              </a:ext>
            </a:extLst>
          </p:cNvPr>
          <p:cNvSpPr>
            <a:spLocks noGrp="1"/>
          </p:cNvSpPr>
          <p:nvPr>
            <p:ph type="subTitle" idx="1"/>
          </p:nvPr>
        </p:nvSpPr>
        <p:spPr/>
        <p:txBody>
          <a:bodyPr/>
          <a:lstStyle/>
          <a:p>
            <a:r>
              <a:rPr lang="en-US" dirty="0"/>
              <a:t>By</a:t>
            </a:r>
          </a:p>
          <a:p>
            <a:r>
              <a:rPr lang="en-US" dirty="0"/>
              <a:t>Subrahmanyam Devarakonda</a:t>
            </a:r>
          </a:p>
        </p:txBody>
      </p:sp>
    </p:spTree>
    <p:extLst>
      <p:ext uri="{BB962C8B-B14F-4D97-AF65-F5344CB8AC3E}">
        <p14:creationId xmlns:p14="http://schemas.microsoft.com/office/powerpoint/2010/main" val="8709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9EF7-A156-C84B-9FA7-23C45BAA8F3F}"/>
              </a:ext>
            </a:extLst>
          </p:cNvPr>
          <p:cNvSpPr>
            <a:spLocks noGrp="1"/>
          </p:cNvSpPr>
          <p:nvPr>
            <p:ph type="title"/>
          </p:nvPr>
        </p:nvSpPr>
        <p:spPr/>
        <p:txBody>
          <a:bodyPr/>
          <a:lstStyle/>
          <a:p>
            <a:r>
              <a:rPr lang="en-US" dirty="0"/>
              <a:t>Spring Cloud</a:t>
            </a:r>
          </a:p>
        </p:txBody>
      </p:sp>
      <p:sp>
        <p:nvSpPr>
          <p:cNvPr id="3" name="Content Placeholder 2">
            <a:extLst>
              <a:ext uri="{FF2B5EF4-FFF2-40B4-BE49-F238E27FC236}">
                <a16:creationId xmlns:a16="http://schemas.microsoft.com/office/drawing/2014/main" id="{EF44E7BE-7763-C640-9292-31BB2C25C5AA}"/>
              </a:ext>
            </a:extLst>
          </p:cNvPr>
          <p:cNvSpPr>
            <a:spLocks noGrp="1"/>
          </p:cNvSpPr>
          <p:nvPr>
            <p:ph idx="1"/>
          </p:nvPr>
        </p:nvSpPr>
        <p:spPr>
          <a:xfrm>
            <a:off x="1295401" y="2556932"/>
            <a:ext cx="9601196" cy="2371203"/>
          </a:xfrm>
        </p:spPr>
        <p:txBody>
          <a:bodyPr>
            <a:normAutofit lnSpcReduction="10000"/>
          </a:bodyPr>
          <a:lstStyle/>
          <a:p>
            <a:pPr marL="0" indent="0" algn="just">
              <a:buNone/>
            </a:pPr>
            <a:r>
              <a:rPr lang="en-IN" sz="2000"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centres, and managed platforms such as Cloud Foundry.</a:t>
            </a:r>
          </a:p>
          <a:p>
            <a:pPr marL="0" indent="0" algn="ctr">
              <a:buNone/>
            </a:pPr>
            <a:endParaRPr lang="en-US" sz="2000" dirty="0"/>
          </a:p>
        </p:txBody>
      </p:sp>
      <p:sp>
        <p:nvSpPr>
          <p:cNvPr id="4" name="TextBox 3">
            <a:extLst>
              <a:ext uri="{FF2B5EF4-FFF2-40B4-BE49-F238E27FC236}">
                <a16:creationId xmlns:a16="http://schemas.microsoft.com/office/drawing/2014/main" id="{5F3BADD6-604A-7847-8AFD-3469844446BD}"/>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9</a:t>
            </a:r>
          </a:p>
        </p:txBody>
      </p:sp>
      <p:sp>
        <p:nvSpPr>
          <p:cNvPr id="6" name="Rounded Rectangle 5">
            <a:extLst>
              <a:ext uri="{FF2B5EF4-FFF2-40B4-BE49-F238E27FC236}">
                <a16:creationId xmlns:a16="http://schemas.microsoft.com/office/drawing/2014/main" id="{A277DB38-3B1D-0C46-B268-26F2FDA103E0}"/>
              </a:ext>
            </a:extLst>
          </p:cNvPr>
          <p:cNvSpPr/>
          <p:nvPr/>
        </p:nvSpPr>
        <p:spPr>
          <a:xfrm>
            <a:off x="3080084" y="5139891"/>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803F5-CD8E-994F-822E-9F201BA4173F}"/>
              </a:ext>
            </a:extLst>
          </p:cNvPr>
          <p:cNvSpPr txBox="1"/>
          <p:nvPr/>
        </p:nvSpPr>
        <p:spPr>
          <a:xfrm>
            <a:off x="3182210" y="5263291"/>
            <a:ext cx="5715283" cy="523220"/>
          </a:xfrm>
          <a:prstGeom prst="rect">
            <a:avLst/>
          </a:prstGeom>
          <a:noFill/>
        </p:spPr>
        <p:txBody>
          <a:bodyPr wrap="none" rtlCol="0">
            <a:spAutoFit/>
          </a:bodyPr>
          <a:lstStyle/>
          <a:p>
            <a:r>
              <a:rPr lang="en-US" sz="2800" dirty="0">
                <a:hlinkClick r:id="rId2"/>
              </a:rPr>
              <a:t>https://spring.io/projects/spring-cloud</a:t>
            </a:r>
            <a:endParaRPr lang="en-US" sz="2800" dirty="0"/>
          </a:p>
        </p:txBody>
      </p:sp>
    </p:spTree>
    <p:extLst>
      <p:ext uri="{BB962C8B-B14F-4D97-AF65-F5344CB8AC3E}">
        <p14:creationId xmlns:p14="http://schemas.microsoft.com/office/powerpoint/2010/main" val="157509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FBCAB-0A17-114B-B865-3DB115AB7D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9201" y="668865"/>
            <a:ext cx="9584266" cy="5476723"/>
          </a:xfrm>
          <a:prstGeom prst="rect">
            <a:avLst/>
          </a:prstGeom>
        </p:spPr>
      </p:pic>
    </p:spTree>
    <p:extLst>
      <p:ext uri="{BB962C8B-B14F-4D97-AF65-F5344CB8AC3E}">
        <p14:creationId xmlns:p14="http://schemas.microsoft.com/office/powerpoint/2010/main" val="376488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71AC-7238-524E-B184-453AA492B6C1}"/>
              </a:ext>
            </a:extLst>
          </p:cNvPr>
          <p:cNvSpPr>
            <a:spLocks noGrp="1"/>
          </p:cNvSpPr>
          <p:nvPr>
            <p:ph type="title"/>
          </p:nvPr>
        </p:nvSpPr>
        <p:spPr/>
        <p:txBody>
          <a:bodyPr/>
          <a:lstStyle/>
          <a:p>
            <a:r>
              <a:rPr lang="en-US" dirty="0"/>
              <a:t>Monolithic Applications</a:t>
            </a:r>
          </a:p>
        </p:txBody>
      </p:sp>
      <p:pic>
        <p:nvPicPr>
          <p:cNvPr id="4" name="Content Placeholder 3">
            <a:extLst>
              <a:ext uri="{FF2B5EF4-FFF2-40B4-BE49-F238E27FC236}">
                <a16:creationId xmlns:a16="http://schemas.microsoft.com/office/drawing/2014/main" id="{AE6A2D4D-AE6F-9F43-913B-4867DCA558F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795496" y="2557463"/>
            <a:ext cx="6601007" cy="3317875"/>
          </a:xfrm>
          <a:prstGeom prst="rect">
            <a:avLst/>
          </a:prstGeom>
        </p:spPr>
      </p:pic>
      <p:sp>
        <p:nvSpPr>
          <p:cNvPr id="6" name="TextBox 5">
            <a:extLst>
              <a:ext uri="{FF2B5EF4-FFF2-40B4-BE49-F238E27FC236}">
                <a16:creationId xmlns:a16="http://schemas.microsoft.com/office/drawing/2014/main" id="{26DA43A6-893B-A849-BDBC-D4373683E3AD}"/>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1</a:t>
            </a:r>
          </a:p>
        </p:txBody>
      </p:sp>
    </p:spTree>
    <p:extLst>
      <p:ext uri="{BB962C8B-B14F-4D97-AF65-F5344CB8AC3E}">
        <p14:creationId xmlns:p14="http://schemas.microsoft.com/office/powerpoint/2010/main" val="67214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2F15-FA62-0748-9142-8BB146880843}"/>
              </a:ext>
            </a:extLst>
          </p:cNvPr>
          <p:cNvSpPr>
            <a:spLocks noGrp="1"/>
          </p:cNvSpPr>
          <p:nvPr>
            <p:ph type="title"/>
          </p:nvPr>
        </p:nvSpPr>
        <p:spPr/>
        <p:txBody>
          <a:bodyPr/>
          <a:lstStyle/>
          <a:p>
            <a:r>
              <a:rPr lang="en-US" dirty="0"/>
              <a:t>What’s wrong with </a:t>
            </a:r>
            <a:r>
              <a:rPr lang="en-US" dirty="0" err="1"/>
              <a:t>Monolithic’s</a:t>
            </a:r>
            <a:r>
              <a:rPr lang="en-US" dirty="0"/>
              <a:t>?</a:t>
            </a:r>
          </a:p>
        </p:txBody>
      </p:sp>
      <p:sp>
        <p:nvSpPr>
          <p:cNvPr id="3" name="Content Placeholder 2">
            <a:extLst>
              <a:ext uri="{FF2B5EF4-FFF2-40B4-BE49-F238E27FC236}">
                <a16:creationId xmlns:a16="http://schemas.microsoft.com/office/drawing/2014/main" id="{1435F894-BDB2-C14E-A816-3C4E22183A3D}"/>
              </a:ext>
            </a:extLst>
          </p:cNvPr>
          <p:cNvSpPr>
            <a:spLocks noGrp="1"/>
          </p:cNvSpPr>
          <p:nvPr>
            <p:ph idx="1"/>
          </p:nvPr>
        </p:nvSpPr>
        <p:spPr/>
        <p:txBody>
          <a:bodyPr/>
          <a:lstStyle/>
          <a:p>
            <a:r>
              <a:rPr lang="en-US" dirty="0"/>
              <a:t>The whole application is packaged into a single artifact. </a:t>
            </a:r>
          </a:p>
          <a:p>
            <a:r>
              <a:rPr lang="en-US" dirty="0"/>
              <a:t>Any small change within the application would need a need complete makeover.</a:t>
            </a:r>
          </a:p>
          <a:p>
            <a:r>
              <a:rPr lang="en-US" dirty="0"/>
              <a:t>Scaling the application to cater over the planned capacity would grow in complexity with the size of the application.</a:t>
            </a:r>
          </a:p>
          <a:p>
            <a:r>
              <a:rPr lang="en-US" dirty="0"/>
              <a:t>Its tough to build application architecture with varied computation needs.</a:t>
            </a:r>
          </a:p>
          <a:p>
            <a:endParaRPr lang="en-US" dirty="0"/>
          </a:p>
          <a:p>
            <a:endParaRPr lang="en-US" dirty="0"/>
          </a:p>
          <a:p>
            <a:endParaRPr lang="en-US" dirty="0"/>
          </a:p>
        </p:txBody>
      </p:sp>
      <p:sp>
        <p:nvSpPr>
          <p:cNvPr id="6" name="TextBox 5">
            <a:extLst>
              <a:ext uri="{FF2B5EF4-FFF2-40B4-BE49-F238E27FC236}">
                <a16:creationId xmlns:a16="http://schemas.microsoft.com/office/drawing/2014/main" id="{26627EFF-C001-2149-A676-70DABFC43EE4}"/>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2</a:t>
            </a:r>
          </a:p>
        </p:txBody>
      </p:sp>
    </p:spTree>
    <p:extLst>
      <p:ext uri="{BB962C8B-B14F-4D97-AF65-F5344CB8AC3E}">
        <p14:creationId xmlns:p14="http://schemas.microsoft.com/office/powerpoint/2010/main" val="297582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EF6F-DB47-7145-B8C1-8B628E4C3EAD}"/>
              </a:ext>
            </a:extLst>
          </p:cNvPr>
          <p:cNvSpPr>
            <a:spLocks noGrp="1"/>
          </p:cNvSpPr>
          <p:nvPr>
            <p:ph type="title"/>
          </p:nvPr>
        </p:nvSpPr>
        <p:spPr/>
        <p:txBody>
          <a:bodyPr/>
          <a:lstStyle/>
          <a:p>
            <a:r>
              <a:rPr lang="en-US" dirty="0"/>
              <a:t>J2EE Stack</a:t>
            </a:r>
          </a:p>
        </p:txBody>
      </p:sp>
      <p:pic>
        <p:nvPicPr>
          <p:cNvPr id="4" name="Picture 3">
            <a:extLst>
              <a:ext uri="{FF2B5EF4-FFF2-40B4-BE49-F238E27FC236}">
                <a16:creationId xmlns:a16="http://schemas.microsoft.com/office/drawing/2014/main" id="{9C7FE286-EA41-C04E-916A-16AA81FC12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23473"/>
            <a:ext cx="5054600" cy="3619094"/>
          </a:xfrm>
          <a:prstGeom prst="rect">
            <a:avLst/>
          </a:prstGeom>
        </p:spPr>
      </p:pic>
      <p:pic>
        <p:nvPicPr>
          <p:cNvPr id="5" name="Picture 4">
            <a:extLst>
              <a:ext uri="{FF2B5EF4-FFF2-40B4-BE49-F238E27FC236}">
                <a16:creationId xmlns:a16="http://schemas.microsoft.com/office/drawing/2014/main" id="{DFEB33A3-F25C-B64B-BBAE-2EEF20471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815370"/>
            <a:ext cx="4051300" cy="3035300"/>
          </a:xfrm>
          <a:prstGeom prst="rect">
            <a:avLst/>
          </a:prstGeom>
        </p:spPr>
      </p:pic>
      <p:sp>
        <p:nvSpPr>
          <p:cNvPr id="7" name="TextBox 6">
            <a:extLst>
              <a:ext uri="{FF2B5EF4-FFF2-40B4-BE49-F238E27FC236}">
                <a16:creationId xmlns:a16="http://schemas.microsoft.com/office/drawing/2014/main" id="{810CA23A-A07F-7346-8DA2-AF0383066348}"/>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3</a:t>
            </a:r>
          </a:p>
        </p:txBody>
      </p:sp>
    </p:spTree>
    <p:extLst>
      <p:ext uri="{BB962C8B-B14F-4D97-AF65-F5344CB8AC3E}">
        <p14:creationId xmlns:p14="http://schemas.microsoft.com/office/powerpoint/2010/main" val="134439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BDC6-F7D0-F442-89A8-1E6CF4B48A3D}"/>
              </a:ext>
            </a:extLst>
          </p:cNvPr>
          <p:cNvSpPr>
            <a:spLocks noGrp="1"/>
          </p:cNvSpPr>
          <p:nvPr>
            <p:ph type="title"/>
          </p:nvPr>
        </p:nvSpPr>
        <p:spPr/>
        <p:txBody>
          <a:bodyPr/>
          <a:lstStyle/>
          <a:p>
            <a:r>
              <a:rPr lang="en-US" dirty="0" err="1"/>
              <a:t>RoR</a:t>
            </a:r>
            <a:r>
              <a:rPr lang="en-US" dirty="0"/>
              <a:t> Stack</a:t>
            </a:r>
          </a:p>
        </p:txBody>
      </p:sp>
      <p:pic>
        <p:nvPicPr>
          <p:cNvPr id="4" name="Picture 3">
            <a:extLst>
              <a:ext uri="{FF2B5EF4-FFF2-40B4-BE49-F238E27FC236}">
                <a16:creationId xmlns:a16="http://schemas.microsoft.com/office/drawing/2014/main" id="{A22371CF-CB2C-2748-9F6C-F8BDD5BFCF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8500" y="2580217"/>
            <a:ext cx="5715000" cy="3441700"/>
          </a:xfrm>
          <a:prstGeom prst="rect">
            <a:avLst/>
          </a:prstGeom>
        </p:spPr>
      </p:pic>
      <p:sp>
        <p:nvSpPr>
          <p:cNvPr id="6" name="TextBox 5">
            <a:extLst>
              <a:ext uri="{FF2B5EF4-FFF2-40B4-BE49-F238E27FC236}">
                <a16:creationId xmlns:a16="http://schemas.microsoft.com/office/drawing/2014/main" id="{C36419F6-1B87-9644-B137-7D9997013788}"/>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4</a:t>
            </a:r>
          </a:p>
        </p:txBody>
      </p:sp>
    </p:spTree>
    <p:extLst>
      <p:ext uri="{BB962C8B-B14F-4D97-AF65-F5344CB8AC3E}">
        <p14:creationId xmlns:p14="http://schemas.microsoft.com/office/powerpoint/2010/main" val="1208987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err="1"/>
              <a:t>NodeJS</a:t>
            </a:r>
            <a:r>
              <a:rPr lang="en-US" dirty="0"/>
              <a:t> Stack</a:t>
            </a:r>
          </a:p>
        </p:txBody>
      </p:sp>
      <p:pic>
        <p:nvPicPr>
          <p:cNvPr id="4" name="Picture 3">
            <a:extLst>
              <a:ext uri="{FF2B5EF4-FFF2-40B4-BE49-F238E27FC236}">
                <a16:creationId xmlns:a16="http://schemas.microsoft.com/office/drawing/2014/main" id="{F45FD8A7-5120-9847-96FE-5DFA2F2926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628900"/>
            <a:ext cx="3810000" cy="1498600"/>
          </a:xfrm>
          <a:prstGeom prst="rect">
            <a:avLst/>
          </a:prstGeom>
        </p:spPr>
      </p:pic>
      <p:pic>
        <p:nvPicPr>
          <p:cNvPr id="5" name="Picture 4">
            <a:extLst>
              <a:ext uri="{FF2B5EF4-FFF2-40B4-BE49-F238E27FC236}">
                <a16:creationId xmlns:a16="http://schemas.microsoft.com/office/drawing/2014/main" id="{84C07DA1-6F1D-9C45-A6C5-C17DD74C3C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5402" y="4208637"/>
            <a:ext cx="3437465" cy="1964266"/>
          </a:xfrm>
          <a:prstGeom prst="rect">
            <a:avLst/>
          </a:prstGeom>
        </p:spPr>
      </p:pic>
      <p:pic>
        <p:nvPicPr>
          <p:cNvPr id="6" name="Picture 5">
            <a:extLst>
              <a:ext uri="{FF2B5EF4-FFF2-40B4-BE49-F238E27FC236}">
                <a16:creationId xmlns:a16="http://schemas.microsoft.com/office/drawing/2014/main" id="{32DEEDE5-377D-B74F-B4B2-789755542B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2181" y="2628900"/>
            <a:ext cx="3554417" cy="3544003"/>
          </a:xfrm>
          <a:prstGeom prst="rect">
            <a:avLst/>
          </a:prstGeom>
        </p:spPr>
      </p:pic>
      <p:pic>
        <p:nvPicPr>
          <p:cNvPr id="7" name="Picture 6">
            <a:extLst>
              <a:ext uri="{FF2B5EF4-FFF2-40B4-BE49-F238E27FC236}">
                <a16:creationId xmlns:a16="http://schemas.microsoft.com/office/drawing/2014/main" id="{C5D67FB0-0B36-6E49-BBB6-69AD974335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8294" y="4208637"/>
            <a:ext cx="3499287" cy="1964266"/>
          </a:xfrm>
          <a:prstGeom prst="rect">
            <a:avLst/>
          </a:prstGeom>
        </p:spPr>
      </p:pic>
      <p:sp>
        <p:nvSpPr>
          <p:cNvPr id="9" name="TextBox 8">
            <a:extLst>
              <a:ext uri="{FF2B5EF4-FFF2-40B4-BE49-F238E27FC236}">
                <a16:creationId xmlns:a16="http://schemas.microsoft.com/office/drawing/2014/main" id="{90109B2C-C4FF-2544-B347-101E04911770}"/>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5</a:t>
            </a:r>
          </a:p>
        </p:txBody>
      </p:sp>
    </p:spTree>
    <p:extLst>
      <p:ext uri="{BB962C8B-B14F-4D97-AF65-F5344CB8AC3E}">
        <p14:creationId xmlns:p14="http://schemas.microsoft.com/office/powerpoint/2010/main" val="262624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monolithic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6</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1" y="2755900"/>
            <a:ext cx="5859036" cy="2589196"/>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4D136A28-A13F-E248-B61A-AB14CCCFCC3E}"/>
              </a:ext>
            </a:extLst>
          </p:cNvPr>
          <p:cNvSpPr/>
          <p:nvPr/>
        </p:nvSpPr>
        <p:spPr>
          <a:xfrm>
            <a:off x="10173903" y="3420533"/>
            <a:ext cx="972151" cy="989620"/>
          </a:xfrm>
          <a:prstGeom prst="flowChartMagneticDisk">
            <a:avLst/>
          </a:prstGeom>
          <a:noFill/>
          <a:ln>
            <a:solidFill>
              <a:srgbClr val="00206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804A21-5114-E149-BFDC-4B9DAD6EE68F}"/>
              </a:ext>
            </a:extLst>
          </p:cNvPr>
          <p:cNvSpPr txBox="1"/>
          <p:nvPr/>
        </p:nvSpPr>
        <p:spPr>
          <a:xfrm>
            <a:off x="10407344" y="3938514"/>
            <a:ext cx="505267" cy="369332"/>
          </a:xfrm>
          <a:prstGeom prst="rect">
            <a:avLst/>
          </a:prstGeom>
          <a:noFill/>
        </p:spPr>
        <p:txBody>
          <a:bodyPr wrap="none" rtlCol="0">
            <a:spAutoFit/>
          </a:bodyPr>
          <a:lstStyle/>
          <a:p>
            <a:r>
              <a:rPr lang="en-US" dirty="0"/>
              <a:t>DB</a:t>
            </a:r>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6156" cy="234856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FCE693-ED45-DE49-9615-8D90885F8D3D}"/>
              </a:ext>
            </a:extLst>
          </p:cNvPr>
          <p:cNvSpPr/>
          <p:nvPr/>
        </p:nvSpPr>
        <p:spPr>
          <a:xfrm>
            <a:off x="5211378" y="2876215"/>
            <a:ext cx="1725158" cy="2348565"/>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DD1CA3-2775-0745-9ADB-8170D4F180E0}"/>
              </a:ext>
            </a:extLst>
          </p:cNvPr>
          <p:cNvSpPr txBox="1"/>
          <p:nvPr/>
        </p:nvSpPr>
        <p:spPr>
          <a:xfrm>
            <a:off x="5528816" y="4873384"/>
            <a:ext cx="1090282" cy="276999"/>
          </a:xfrm>
          <a:prstGeom prst="rect">
            <a:avLst/>
          </a:prstGeom>
          <a:noFill/>
        </p:spPr>
        <p:txBody>
          <a:bodyPr wrap="square" rtlCol="0">
            <a:spAutoFit/>
          </a:bodyPr>
          <a:lstStyle/>
          <a:p>
            <a:pPr algn="ctr"/>
            <a:r>
              <a:rPr lang="en-US" sz="1200" b="1" i="1" dirty="0">
                <a:solidFill>
                  <a:srgbClr val="FF0000"/>
                </a:solidFill>
              </a:rPr>
              <a:t>Service Layer</a:t>
            </a:r>
            <a:endParaRPr lang="en-US" b="1" i="1" dirty="0">
              <a:solidFill>
                <a:srgbClr val="FF0000"/>
              </a:solidFill>
            </a:endParaRPr>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sp>
        <p:nvSpPr>
          <p:cNvPr id="21" name="Rounded Rectangle 20">
            <a:extLst>
              <a:ext uri="{FF2B5EF4-FFF2-40B4-BE49-F238E27FC236}">
                <a16:creationId xmlns:a16="http://schemas.microsoft.com/office/drawing/2014/main" id="{6F794C92-F0C3-8E4A-9F8A-CEB38E66BC49}"/>
              </a:ext>
            </a:extLst>
          </p:cNvPr>
          <p:cNvSpPr/>
          <p:nvPr/>
        </p:nvSpPr>
        <p:spPr>
          <a:xfrm>
            <a:off x="5351646"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4ECDB7F-3B09-2844-AEC8-523507AFBD61}"/>
              </a:ext>
            </a:extLst>
          </p:cNvPr>
          <p:cNvSpPr/>
          <p:nvPr/>
        </p:nvSpPr>
        <p:spPr>
          <a:xfrm>
            <a:off x="5369292"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D1C87C-8236-0440-9E16-994A3676D271}"/>
              </a:ext>
            </a:extLst>
          </p:cNvPr>
          <p:cNvSpPr/>
          <p:nvPr/>
        </p:nvSpPr>
        <p:spPr>
          <a:xfrm>
            <a:off x="5369292"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C4BD95-B1D0-C844-ADD9-906965E53AC6}"/>
              </a:ext>
            </a:extLst>
          </p:cNvPr>
          <p:cNvSpPr txBox="1"/>
          <p:nvPr/>
        </p:nvSpPr>
        <p:spPr>
          <a:xfrm>
            <a:off x="5464384" y="3282033"/>
            <a:ext cx="1191994" cy="276999"/>
          </a:xfrm>
          <a:prstGeom prst="rect">
            <a:avLst/>
          </a:prstGeom>
          <a:noFill/>
        </p:spPr>
        <p:txBody>
          <a:bodyPr wrap="none" rtlCol="0">
            <a:spAutoFit/>
          </a:bodyPr>
          <a:lstStyle/>
          <a:p>
            <a:pPr algn="ctr"/>
            <a:r>
              <a:rPr lang="en-US" sz="1200" b="1" dirty="0"/>
              <a:t>Catalog Service</a:t>
            </a:r>
          </a:p>
        </p:txBody>
      </p:sp>
      <p:sp>
        <p:nvSpPr>
          <p:cNvPr id="25" name="TextBox 24">
            <a:extLst>
              <a:ext uri="{FF2B5EF4-FFF2-40B4-BE49-F238E27FC236}">
                <a16:creationId xmlns:a16="http://schemas.microsoft.com/office/drawing/2014/main" id="{FEAE849F-0453-484E-A9A4-B9AA36D76866}"/>
              </a:ext>
            </a:extLst>
          </p:cNvPr>
          <p:cNvSpPr txBox="1"/>
          <p:nvPr/>
        </p:nvSpPr>
        <p:spPr>
          <a:xfrm>
            <a:off x="5558924" y="3904108"/>
            <a:ext cx="997454" cy="276999"/>
          </a:xfrm>
          <a:prstGeom prst="rect">
            <a:avLst/>
          </a:prstGeom>
          <a:noFill/>
        </p:spPr>
        <p:txBody>
          <a:bodyPr wrap="none" rtlCol="0">
            <a:spAutoFit/>
          </a:bodyPr>
          <a:lstStyle/>
          <a:p>
            <a:pPr algn="ctr"/>
            <a:r>
              <a:rPr lang="en-US" sz="1200" b="1" dirty="0"/>
              <a:t>User Service</a:t>
            </a:r>
          </a:p>
        </p:txBody>
      </p:sp>
      <p:sp>
        <p:nvSpPr>
          <p:cNvPr id="26" name="TextBox 25">
            <a:extLst>
              <a:ext uri="{FF2B5EF4-FFF2-40B4-BE49-F238E27FC236}">
                <a16:creationId xmlns:a16="http://schemas.microsoft.com/office/drawing/2014/main" id="{EB457295-5433-1147-8095-1BBEFA822134}"/>
              </a:ext>
            </a:extLst>
          </p:cNvPr>
          <p:cNvSpPr txBox="1"/>
          <p:nvPr/>
        </p:nvSpPr>
        <p:spPr>
          <a:xfrm>
            <a:off x="5469192" y="4548766"/>
            <a:ext cx="1076000" cy="276999"/>
          </a:xfrm>
          <a:prstGeom prst="rect">
            <a:avLst/>
          </a:prstGeom>
          <a:noFill/>
        </p:spPr>
        <p:txBody>
          <a:bodyPr wrap="none" rtlCol="0">
            <a:spAutoFit/>
          </a:bodyPr>
          <a:lstStyle/>
          <a:p>
            <a:pPr algn="ctr"/>
            <a:r>
              <a:rPr lang="en-US" sz="1200" b="1" dirty="0"/>
              <a:t>Order Service</a:t>
            </a:r>
          </a:p>
        </p:txBody>
      </p:sp>
      <p:sp>
        <p:nvSpPr>
          <p:cNvPr id="27" name="Rounded Rectangle 26">
            <a:extLst>
              <a:ext uri="{FF2B5EF4-FFF2-40B4-BE49-F238E27FC236}">
                <a16:creationId xmlns:a16="http://schemas.microsoft.com/office/drawing/2014/main" id="{30D087E6-83D5-0D4A-B375-DA5B79822022}"/>
              </a:ext>
            </a:extLst>
          </p:cNvPr>
          <p:cNvSpPr/>
          <p:nvPr/>
        </p:nvSpPr>
        <p:spPr>
          <a:xfrm>
            <a:off x="7211377" y="2876215"/>
            <a:ext cx="1725158" cy="2348565"/>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3858A02-7B27-FE44-8FBF-3EA4077A3106}"/>
              </a:ext>
            </a:extLst>
          </p:cNvPr>
          <p:cNvSpPr txBox="1"/>
          <p:nvPr/>
        </p:nvSpPr>
        <p:spPr>
          <a:xfrm>
            <a:off x="7528815" y="4873384"/>
            <a:ext cx="1090282" cy="276999"/>
          </a:xfrm>
          <a:prstGeom prst="rect">
            <a:avLst/>
          </a:prstGeom>
          <a:noFill/>
        </p:spPr>
        <p:txBody>
          <a:bodyPr wrap="square" rtlCol="0">
            <a:spAutoFit/>
          </a:bodyPr>
          <a:lstStyle/>
          <a:p>
            <a:pPr algn="ctr"/>
            <a:r>
              <a:rPr lang="en-US" sz="1200" b="1" i="1" dirty="0">
                <a:solidFill>
                  <a:srgbClr val="00B050"/>
                </a:solidFill>
              </a:rPr>
              <a:t>Repo Layer</a:t>
            </a:r>
            <a:endParaRPr lang="en-US" b="1" i="1" dirty="0">
              <a:solidFill>
                <a:srgbClr val="00B050"/>
              </a:solidFill>
            </a:endParaRPr>
          </a:p>
        </p:txBody>
      </p:sp>
      <p:sp>
        <p:nvSpPr>
          <p:cNvPr id="29" name="Rounded Rectangle 28">
            <a:extLst>
              <a:ext uri="{FF2B5EF4-FFF2-40B4-BE49-F238E27FC236}">
                <a16:creationId xmlns:a16="http://schemas.microsoft.com/office/drawing/2014/main" id="{88408E50-6AE1-0D42-8CDC-C2EFCC2392D1}"/>
              </a:ext>
            </a:extLst>
          </p:cNvPr>
          <p:cNvSpPr/>
          <p:nvPr/>
        </p:nvSpPr>
        <p:spPr>
          <a:xfrm>
            <a:off x="7351645"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50E4611-763D-0241-B27F-F041F5D8F0EF}"/>
              </a:ext>
            </a:extLst>
          </p:cNvPr>
          <p:cNvSpPr/>
          <p:nvPr/>
        </p:nvSpPr>
        <p:spPr>
          <a:xfrm>
            <a:off x="7369291"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3033033-BE45-9B4B-BCF4-801CEDA7D4DE}"/>
              </a:ext>
            </a:extLst>
          </p:cNvPr>
          <p:cNvSpPr/>
          <p:nvPr/>
        </p:nvSpPr>
        <p:spPr>
          <a:xfrm>
            <a:off x="7369291"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16CCD6-3082-9D47-8099-5FEEDD4065DA}"/>
              </a:ext>
            </a:extLst>
          </p:cNvPr>
          <p:cNvSpPr txBox="1"/>
          <p:nvPr/>
        </p:nvSpPr>
        <p:spPr>
          <a:xfrm>
            <a:off x="7526869" y="3282033"/>
            <a:ext cx="1067023" cy="276999"/>
          </a:xfrm>
          <a:prstGeom prst="rect">
            <a:avLst/>
          </a:prstGeom>
          <a:noFill/>
        </p:spPr>
        <p:txBody>
          <a:bodyPr wrap="none" rtlCol="0">
            <a:spAutoFit/>
          </a:bodyPr>
          <a:lstStyle/>
          <a:p>
            <a:pPr algn="ctr"/>
            <a:r>
              <a:rPr lang="en-US" sz="1200" b="1" dirty="0"/>
              <a:t>Catalog Repo</a:t>
            </a:r>
          </a:p>
        </p:txBody>
      </p:sp>
      <p:sp>
        <p:nvSpPr>
          <p:cNvPr id="33" name="TextBox 32">
            <a:extLst>
              <a:ext uri="{FF2B5EF4-FFF2-40B4-BE49-F238E27FC236}">
                <a16:creationId xmlns:a16="http://schemas.microsoft.com/office/drawing/2014/main" id="{AED5BC4F-3936-4649-BC5B-DD67B9FA6DDE}"/>
              </a:ext>
            </a:extLst>
          </p:cNvPr>
          <p:cNvSpPr txBox="1"/>
          <p:nvPr/>
        </p:nvSpPr>
        <p:spPr>
          <a:xfrm>
            <a:off x="7621408" y="3904108"/>
            <a:ext cx="872483" cy="276999"/>
          </a:xfrm>
          <a:prstGeom prst="rect">
            <a:avLst/>
          </a:prstGeom>
          <a:noFill/>
        </p:spPr>
        <p:txBody>
          <a:bodyPr wrap="none" rtlCol="0">
            <a:spAutoFit/>
          </a:bodyPr>
          <a:lstStyle/>
          <a:p>
            <a:pPr algn="ctr"/>
            <a:r>
              <a:rPr lang="en-US" sz="1200" b="1" dirty="0"/>
              <a:t>User Repo</a:t>
            </a:r>
          </a:p>
        </p:txBody>
      </p:sp>
      <p:sp>
        <p:nvSpPr>
          <p:cNvPr id="34" name="TextBox 33">
            <a:extLst>
              <a:ext uri="{FF2B5EF4-FFF2-40B4-BE49-F238E27FC236}">
                <a16:creationId xmlns:a16="http://schemas.microsoft.com/office/drawing/2014/main" id="{1E4687BC-FCC9-F942-94A4-2CF4A5635B30}"/>
              </a:ext>
            </a:extLst>
          </p:cNvPr>
          <p:cNvSpPr txBox="1"/>
          <p:nvPr/>
        </p:nvSpPr>
        <p:spPr>
          <a:xfrm>
            <a:off x="7531676" y="4548766"/>
            <a:ext cx="951031" cy="276999"/>
          </a:xfrm>
          <a:prstGeom prst="rect">
            <a:avLst/>
          </a:prstGeom>
          <a:noFill/>
        </p:spPr>
        <p:txBody>
          <a:bodyPr wrap="none" rtlCol="0">
            <a:spAutoFit/>
          </a:bodyPr>
          <a:lstStyle/>
          <a:p>
            <a:pPr algn="ctr"/>
            <a:r>
              <a:rPr lang="en-US" sz="1200" b="1" dirty="0"/>
              <a:t>Order Repo</a:t>
            </a: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3B0F58-CB44-DE41-AFA2-581D46677AB5}"/>
              </a:ext>
            </a:extLst>
          </p:cNvPr>
          <p:cNvCxnSpPr>
            <a:cxnSpLocks/>
            <a:endCxn id="9" idx="2"/>
          </p:cNvCxnSpPr>
          <p:nvPr/>
        </p:nvCxnSpPr>
        <p:spPr>
          <a:xfrm flipV="1">
            <a:off x="9211377" y="3915343"/>
            <a:ext cx="962526" cy="3922"/>
          </a:xfrm>
          <a:prstGeom prst="straightConnector1">
            <a:avLst/>
          </a:prstGeom>
          <a:ln w="1905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8E4CC4-2198-F246-9ACC-DF2500A61580}"/>
              </a:ext>
            </a:extLst>
          </p:cNvPr>
          <p:cNvCxnSpPr>
            <a:cxnSpLocks/>
          </p:cNvCxnSpPr>
          <p:nvPr/>
        </p:nvCxnSpPr>
        <p:spPr>
          <a:xfrm>
            <a:off x="4750645" y="3745906"/>
            <a:ext cx="460733"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C14D22-D3F0-5B4C-9068-13D736FC9680}"/>
              </a:ext>
            </a:extLst>
          </p:cNvPr>
          <p:cNvCxnSpPr>
            <a:cxnSpLocks/>
          </p:cNvCxnSpPr>
          <p:nvPr/>
        </p:nvCxnSpPr>
        <p:spPr>
          <a:xfrm>
            <a:off x="6936536" y="3654399"/>
            <a:ext cx="274841" cy="0"/>
          </a:xfrm>
          <a:prstGeom prst="straightConnector1">
            <a:avLst/>
          </a:prstGeom>
          <a:ln w="19050">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8D9256-DFC1-A04B-BFA0-9D6081BE9BC9}"/>
              </a:ext>
            </a:extLst>
          </p:cNvPr>
          <p:cNvCxnSpPr>
            <a:cxnSpLocks/>
          </p:cNvCxnSpPr>
          <p:nvPr/>
        </p:nvCxnSpPr>
        <p:spPr>
          <a:xfrm flipH="1">
            <a:off x="6950566" y="4226991"/>
            <a:ext cx="260811" cy="0"/>
          </a:xfrm>
          <a:prstGeom prst="straightConnector1">
            <a:avLst/>
          </a:prstGeom>
          <a:ln w="190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B5E4635-161C-DF4F-B2D7-80F83FCCD6A6}"/>
              </a:ext>
            </a:extLst>
          </p:cNvPr>
          <p:cNvCxnSpPr>
            <a:cxnSpLocks/>
          </p:cNvCxnSpPr>
          <p:nvPr/>
        </p:nvCxnSpPr>
        <p:spPr>
          <a:xfrm flipH="1">
            <a:off x="4750646" y="4548766"/>
            <a:ext cx="460732"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76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a:t>
            </a:r>
            <a:r>
              <a:rPr lang="en-US" dirty="0" err="1"/>
              <a:t>microservice</a:t>
            </a:r>
            <a:r>
              <a:rPr lang="en-US" dirty="0"/>
              <a:t>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7</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0" y="2755899"/>
            <a:ext cx="6783189"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5390147"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5515275"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6431214"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9192125"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9235499"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8691613"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5390147"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5515275"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6528485"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9192125"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9235499"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8691613"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5390147"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5515275"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6489212"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9192125"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9235499"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8691613"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4750645" y="3249239"/>
            <a:ext cx="639502" cy="5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p:nvPr/>
        </p:nvCxnSpPr>
        <p:spPr>
          <a:xfrm flipV="1">
            <a:off x="4755390" y="4229987"/>
            <a:ext cx="639502" cy="5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p:nvPr/>
        </p:nvCxnSpPr>
        <p:spPr>
          <a:xfrm flipV="1">
            <a:off x="4778047" y="5072719"/>
            <a:ext cx="639502" cy="5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51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cloud </a:t>
            </a:r>
            <a:r>
              <a:rPr lang="en-US" dirty="0" err="1"/>
              <a:t>microservice</a:t>
            </a:r>
            <a:r>
              <a:rPr lang="en-US" dirty="0"/>
              <a:t>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8</a:t>
            </a:r>
          </a:p>
        </p:txBody>
      </p:sp>
      <p:sp>
        <p:nvSpPr>
          <p:cNvPr id="5" name="Oval 4">
            <a:extLst>
              <a:ext uri="{FF2B5EF4-FFF2-40B4-BE49-F238E27FC236}">
                <a16:creationId xmlns:a16="http://schemas.microsoft.com/office/drawing/2014/main" id="{2992E872-E0C7-8D4C-BFBE-59DB1F684243}"/>
              </a:ext>
            </a:extLst>
          </p:cNvPr>
          <p:cNvSpPr/>
          <p:nvPr/>
        </p:nvSpPr>
        <p:spPr>
          <a:xfrm>
            <a:off x="946768" y="3404490"/>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123214" y="3803623"/>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2695074" y="2755899"/>
            <a:ext cx="8595360"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2793065" y="2850860"/>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2824704" y="4848027"/>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1922928" y="3912847"/>
            <a:ext cx="772146"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6747309"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6872437"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7788376"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10549287"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10592661"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10048775"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6747309"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6872437"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7885647"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10549287"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10592661"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10048775"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6747309"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6872437"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7846374"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10549287"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10592661"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10048775"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6107807" y="3249239"/>
            <a:ext cx="639502" cy="5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a:cxnSpLocks/>
          </p:cNvCxnSpPr>
          <p:nvPr/>
        </p:nvCxnSpPr>
        <p:spPr>
          <a:xfrm>
            <a:off x="6126398" y="3255800"/>
            <a:ext cx="625656" cy="9741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a:cxnSpLocks/>
          </p:cNvCxnSpPr>
          <p:nvPr/>
        </p:nvCxnSpPr>
        <p:spPr>
          <a:xfrm>
            <a:off x="6115070" y="3249238"/>
            <a:ext cx="659641" cy="182348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702D502-05CB-B648-ADB2-F56B10CDCD54}"/>
              </a:ext>
            </a:extLst>
          </p:cNvPr>
          <p:cNvSpPr/>
          <p:nvPr/>
        </p:nvSpPr>
        <p:spPr>
          <a:xfrm>
            <a:off x="4235102" y="2854575"/>
            <a:ext cx="1872705" cy="110719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EB6F79-A9A5-E442-B085-1B4C723C6E92}"/>
              </a:ext>
            </a:extLst>
          </p:cNvPr>
          <p:cNvSpPr txBox="1"/>
          <p:nvPr/>
        </p:nvSpPr>
        <p:spPr>
          <a:xfrm>
            <a:off x="4607785" y="3275620"/>
            <a:ext cx="1090282" cy="276999"/>
          </a:xfrm>
          <a:prstGeom prst="rect">
            <a:avLst/>
          </a:prstGeom>
          <a:noFill/>
        </p:spPr>
        <p:txBody>
          <a:bodyPr wrap="square" rtlCol="0">
            <a:spAutoFit/>
          </a:bodyPr>
          <a:lstStyle/>
          <a:p>
            <a:pPr algn="ctr"/>
            <a:r>
              <a:rPr lang="en-US" sz="1200" b="1" i="1" dirty="0">
                <a:solidFill>
                  <a:srgbClr val="00B0F0"/>
                </a:solidFill>
              </a:rPr>
              <a:t>API Gateway</a:t>
            </a:r>
            <a:endParaRPr lang="en-US" b="1" i="1" dirty="0">
              <a:solidFill>
                <a:srgbClr val="00B0F0"/>
              </a:solidFill>
            </a:endParaRPr>
          </a:p>
        </p:txBody>
      </p:sp>
      <p:cxnSp>
        <p:nvCxnSpPr>
          <p:cNvPr id="16" name="Straight Arrow Connector 15">
            <a:extLst>
              <a:ext uri="{FF2B5EF4-FFF2-40B4-BE49-F238E27FC236}">
                <a16:creationId xmlns:a16="http://schemas.microsoft.com/office/drawing/2014/main" id="{90DECCBC-EFAC-004E-ACF1-6B2374D6FDF8}"/>
              </a:ext>
            </a:extLst>
          </p:cNvPr>
          <p:cNvCxnSpPr>
            <a:cxnSpLocks/>
            <a:endCxn id="32" idx="1"/>
          </p:cNvCxnSpPr>
          <p:nvPr/>
        </p:nvCxnSpPr>
        <p:spPr>
          <a:xfrm>
            <a:off x="3922249" y="3408173"/>
            <a:ext cx="312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162BDD3-5DB0-7D47-B401-C99E6234A1D1}"/>
              </a:ext>
            </a:extLst>
          </p:cNvPr>
          <p:cNvSpPr/>
          <p:nvPr/>
        </p:nvSpPr>
        <p:spPr>
          <a:xfrm>
            <a:off x="4235271" y="4070730"/>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C64713C-206F-9345-9C4A-30F24BCD2955}"/>
              </a:ext>
            </a:extLst>
          </p:cNvPr>
          <p:cNvSpPr txBox="1"/>
          <p:nvPr/>
        </p:nvSpPr>
        <p:spPr>
          <a:xfrm>
            <a:off x="4596056" y="4263424"/>
            <a:ext cx="1090282" cy="276999"/>
          </a:xfrm>
          <a:prstGeom prst="rect">
            <a:avLst/>
          </a:prstGeom>
          <a:noFill/>
        </p:spPr>
        <p:txBody>
          <a:bodyPr wrap="square" rtlCol="0">
            <a:spAutoFit/>
          </a:bodyPr>
          <a:lstStyle/>
          <a:p>
            <a:pPr algn="ctr"/>
            <a:r>
              <a:rPr lang="en-US" sz="1200" b="1" i="1" dirty="0" err="1">
                <a:solidFill>
                  <a:srgbClr val="00B0F0"/>
                </a:solidFill>
              </a:rPr>
              <a:t>Config</a:t>
            </a:r>
            <a:r>
              <a:rPr lang="en-US" sz="1200" b="1" i="1" dirty="0">
                <a:solidFill>
                  <a:srgbClr val="00B0F0"/>
                </a:solidFill>
              </a:rPr>
              <a:t> Service</a:t>
            </a:r>
            <a:endParaRPr lang="en-US" b="1" i="1" dirty="0">
              <a:solidFill>
                <a:srgbClr val="00B0F0"/>
              </a:solidFill>
            </a:endParaRPr>
          </a:p>
        </p:txBody>
      </p:sp>
      <p:sp>
        <p:nvSpPr>
          <p:cNvPr id="51" name="Rounded Rectangle 50">
            <a:extLst>
              <a:ext uri="{FF2B5EF4-FFF2-40B4-BE49-F238E27FC236}">
                <a16:creationId xmlns:a16="http://schemas.microsoft.com/office/drawing/2014/main" id="{A4936DB2-7EE3-7E48-ADD1-5E875351A368}"/>
              </a:ext>
            </a:extLst>
          </p:cNvPr>
          <p:cNvSpPr/>
          <p:nvPr/>
        </p:nvSpPr>
        <p:spPr>
          <a:xfrm>
            <a:off x="4235102" y="4856294"/>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36A8520-5EC6-2D43-912E-209DFD3F60C5}"/>
              </a:ext>
            </a:extLst>
          </p:cNvPr>
          <p:cNvSpPr txBox="1"/>
          <p:nvPr/>
        </p:nvSpPr>
        <p:spPr>
          <a:xfrm>
            <a:off x="4595887" y="5048988"/>
            <a:ext cx="1090282" cy="276999"/>
          </a:xfrm>
          <a:prstGeom prst="rect">
            <a:avLst/>
          </a:prstGeom>
          <a:noFill/>
        </p:spPr>
        <p:txBody>
          <a:bodyPr wrap="square" rtlCol="0">
            <a:spAutoFit/>
          </a:bodyPr>
          <a:lstStyle/>
          <a:p>
            <a:pPr algn="ctr"/>
            <a:r>
              <a:rPr lang="en-US" sz="1200" b="1" i="1" dirty="0">
                <a:solidFill>
                  <a:srgbClr val="00B0F0"/>
                </a:solidFill>
              </a:rPr>
              <a:t>Discovery Service</a:t>
            </a:r>
            <a:endParaRPr lang="en-US" b="1" i="1" dirty="0">
              <a:solidFill>
                <a:srgbClr val="00B0F0"/>
              </a:solidFill>
            </a:endParaRPr>
          </a:p>
        </p:txBody>
      </p:sp>
      <p:cxnSp>
        <p:nvCxnSpPr>
          <p:cNvPr id="69" name="Straight Arrow Connector 68">
            <a:extLst>
              <a:ext uri="{FF2B5EF4-FFF2-40B4-BE49-F238E27FC236}">
                <a16:creationId xmlns:a16="http://schemas.microsoft.com/office/drawing/2014/main" id="{C72D47A5-8AA4-7C42-B885-48D9843BB81A}"/>
              </a:ext>
            </a:extLst>
          </p:cNvPr>
          <p:cNvCxnSpPr>
            <a:cxnSpLocks/>
            <a:endCxn id="3" idx="1"/>
          </p:cNvCxnSpPr>
          <p:nvPr/>
        </p:nvCxnSpPr>
        <p:spPr>
          <a:xfrm flipV="1">
            <a:off x="6117432" y="3249239"/>
            <a:ext cx="629877" cy="111767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6C59F2-A396-8A48-A4E4-DF6980DC4E8B}"/>
              </a:ext>
            </a:extLst>
          </p:cNvPr>
          <p:cNvCxnSpPr>
            <a:cxnSpLocks/>
            <a:endCxn id="54" idx="1"/>
          </p:cNvCxnSpPr>
          <p:nvPr/>
        </p:nvCxnSpPr>
        <p:spPr>
          <a:xfrm flipV="1">
            <a:off x="6124026" y="4190023"/>
            <a:ext cx="623283" cy="11879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8D8A9A-D05A-494F-9A97-1D72D1A3D0C0}"/>
              </a:ext>
            </a:extLst>
          </p:cNvPr>
          <p:cNvCxnSpPr>
            <a:cxnSpLocks/>
            <a:endCxn id="60" idx="1"/>
          </p:cNvCxnSpPr>
          <p:nvPr/>
        </p:nvCxnSpPr>
        <p:spPr>
          <a:xfrm>
            <a:off x="6124026" y="4308821"/>
            <a:ext cx="623283" cy="76889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463AD1-3DAF-6D48-BE32-3D8E683E6968}"/>
              </a:ext>
            </a:extLst>
          </p:cNvPr>
          <p:cNvCxnSpPr>
            <a:cxnSpLocks/>
            <a:endCxn id="3" idx="1"/>
          </p:cNvCxnSpPr>
          <p:nvPr/>
        </p:nvCxnSpPr>
        <p:spPr>
          <a:xfrm flipV="1">
            <a:off x="6165773" y="3249239"/>
            <a:ext cx="581536" cy="17997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C81C2A-367D-1548-B89F-3E467811F886}"/>
              </a:ext>
            </a:extLst>
          </p:cNvPr>
          <p:cNvCxnSpPr>
            <a:cxnSpLocks/>
            <a:endCxn id="54" idx="1"/>
          </p:cNvCxnSpPr>
          <p:nvPr/>
        </p:nvCxnSpPr>
        <p:spPr>
          <a:xfrm flipV="1">
            <a:off x="6124695" y="4190023"/>
            <a:ext cx="622614" cy="91391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ECE875-52E1-B944-BA4D-157BF6E4F777}"/>
              </a:ext>
            </a:extLst>
          </p:cNvPr>
          <p:cNvCxnSpPr>
            <a:cxnSpLocks/>
            <a:endCxn id="60" idx="1"/>
          </p:cNvCxnSpPr>
          <p:nvPr/>
        </p:nvCxnSpPr>
        <p:spPr>
          <a:xfrm>
            <a:off x="6135854" y="5035308"/>
            <a:ext cx="611455" cy="4241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615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247</TotalTime>
  <Words>381</Words>
  <Application>Microsoft Macintosh PowerPoint</Application>
  <PresentationFormat>Widescreen</PresentationFormat>
  <Paragraphs>65</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Garamond</vt:lpstr>
      <vt:lpstr>Organic</vt:lpstr>
      <vt:lpstr>Let’s Microservices</vt:lpstr>
      <vt:lpstr>Monolithic Applications</vt:lpstr>
      <vt:lpstr>What’s wrong with Monolithic’s?</vt:lpstr>
      <vt:lpstr>J2EE Stack</vt:lpstr>
      <vt:lpstr>RoR Stack</vt:lpstr>
      <vt:lpstr>NodeJS Stack</vt:lpstr>
      <vt:lpstr>The estore monolithic architecture</vt:lpstr>
      <vt:lpstr>The estore microservice architecture</vt:lpstr>
      <vt:lpstr>The estore cloud microservice architecture</vt:lpstr>
      <vt:lpstr>Spring Cloud</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creator>Subrahmanyam Devarakonda</dc:creator>
  <cp:lastModifiedBy>Subrahmanyam Devarakonda</cp:lastModifiedBy>
  <cp:revision>45</cp:revision>
  <cp:lastPrinted>2018-02-18T17:41:14Z</cp:lastPrinted>
  <dcterms:created xsi:type="dcterms:W3CDTF">2018-02-18T14:38:46Z</dcterms:created>
  <dcterms:modified xsi:type="dcterms:W3CDTF">2018-02-24T22:45:10Z</dcterms:modified>
</cp:coreProperties>
</file>